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ns Italics" charset="1" panose="020B0606030504020204"/>
      <p:regular r:id="rId16"/>
    </p:embeddedFont>
    <p:embeddedFont>
      <p:font typeface="Open Sans" charset="1" panose="020B0606030504020204"/>
      <p:regular r:id="rId17"/>
    </p:embeddedFont>
    <p:embeddedFont>
      <p:font typeface="Migra Ultra-Bold Italics" charset="1" panose="00000900000000000000"/>
      <p:regular r:id="rId18"/>
    </p:embeddedFont>
    <p:embeddedFont>
      <p:font typeface="TAN Pearl" charset="1" panose="00000000000000000000"/>
      <p:regular r:id="rId19"/>
    </p:embeddedFont>
    <p:embeddedFont>
      <p:font typeface="Sloop Script Pro" charset="1" panose="00000000000000090000"/>
      <p:regular r:id="rId20"/>
    </p:embeddedFont>
    <p:embeddedFont>
      <p:font typeface="Gotham Bold" charset="1" panose="00000000000000000000"/>
      <p:regular r:id="rId21"/>
    </p:embeddedFont>
    <p:embeddedFont>
      <p:font typeface="Migra Extra-Light" charset="1" panose="00000300000000000000"/>
      <p:regular r:id="rId22"/>
    </p:embeddedFont>
    <p:embeddedFont>
      <p:font typeface="Gotham"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0" y="-2038851"/>
            <a:ext cx="18288000" cy="12325851"/>
          </a:xfrm>
          <a:custGeom>
            <a:avLst/>
            <a:gdLst/>
            <a:ahLst/>
            <a:cxnLst/>
            <a:rect r="r" b="b" t="t" l="l"/>
            <a:pathLst>
              <a:path h="12325851" w="18288000">
                <a:moveTo>
                  <a:pt x="0" y="0"/>
                </a:moveTo>
                <a:lnTo>
                  <a:pt x="18288000" y="0"/>
                </a:lnTo>
                <a:lnTo>
                  <a:pt x="18288000" y="12325851"/>
                </a:lnTo>
                <a:lnTo>
                  <a:pt x="0" y="12325851"/>
                </a:lnTo>
                <a:lnTo>
                  <a:pt x="0" y="0"/>
                </a:lnTo>
                <a:close/>
              </a:path>
            </a:pathLst>
          </a:custGeom>
          <a:blipFill>
            <a:blip r:embed="rId3"/>
            <a:stretch>
              <a:fillRect l="0" t="-12775" r="0" b="-35595"/>
            </a:stretch>
          </a:blipFill>
        </p:spPr>
      </p:sp>
      <p:sp>
        <p:nvSpPr>
          <p:cNvPr name="Freeform 4" id="4"/>
          <p:cNvSpPr/>
          <p:nvPr/>
        </p:nvSpPr>
        <p:spPr>
          <a:xfrm flipH="false" flipV="false" rot="0">
            <a:off x="0" y="0"/>
            <a:ext cx="18288000" cy="11668809"/>
          </a:xfrm>
          <a:custGeom>
            <a:avLst/>
            <a:gdLst/>
            <a:ahLst/>
            <a:cxnLst/>
            <a:rect r="r" b="b" t="t" l="l"/>
            <a:pathLst>
              <a:path h="11668809" w="18288000">
                <a:moveTo>
                  <a:pt x="0" y="0"/>
                </a:moveTo>
                <a:lnTo>
                  <a:pt x="18288000" y="0"/>
                </a:lnTo>
                <a:lnTo>
                  <a:pt x="18288000" y="11668809"/>
                </a:lnTo>
                <a:lnTo>
                  <a:pt x="0" y="11668809"/>
                </a:lnTo>
                <a:lnTo>
                  <a:pt x="0" y="0"/>
                </a:lnTo>
                <a:close/>
              </a:path>
            </a:pathLst>
          </a:custGeom>
          <a:blipFill>
            <a:blip r:embed="rId4"/>
            <a:stretch>
              <a:fillRect l="-5179" t="-4913" r="0" b="-4913"/>
            </a:stretch>
          </a:blipFill>
        </p:spPr>
      </p:sp>
      <p:grpSp>
        <p:nvGrpSpPr>
          <p:cNvPr name="Group 5" id="5"/>
          <p:cNvGrpSpPr/>
          <p:nvPr/>
        </p:nvGrpSpPr>
        <p:grpSpPr>
          <a:xfrm rot="0">
            <a:off x="-333448" y="3331063"/>
            <a:ext cx="19946160" cy="5242566"/>
            <a:chOff x="0" y="0"/>
            <a:chExt cx="5253310" cy="1380758"/>
          </a:xfrm>
        </p:grpSpPr>
        <p:sp>
          <p:nvSpPr>
            <p:cNvPr name="Freeform 6" id="6"/>
            <p:cNvSpPr/>
            <p:nvPr/>
          </p:nvSpPr>
          <p:spPr>
            <a:xfrm flipH="false" flipV="false" rot="0">
              <a:off x="0" y="0"/>
              <a:ext cx="5253310" cy="1380758"/>
            </a:xfrm>
            <a:custGeom>
              <a:avLst/>
              <a:gdLst/>
              <a:ahLst/>
              <a:cxnLst/>
              <a:rect r="r" b="b" t="t" l="l"/>
              <a:pathLst>
                <a:path h="1380758" w="5253310">
                  <a:moveTo>
                    <a:pt x="0" y="0"/>
                  </a:moveTo>
                  <a:lnTo>
                    <a:pt x="5253310" y="0"/>
                  </a:lnTo>
                  <a:lnTo>
                    <a:pt x="5253310" y="1380758"/>
                  </a:lnTo>
                  <a:lnTo>
                    <a:pt x="0" y="1380758"/>
                  </a:lnTo>
                  <a:close/>
                </a:path>
              </a:pathLst>
            </a:custGeom>
            <a:solidFill>
              <a:srgbClr val="E6DDDA">
                <a:alpha val="57647"/>
              </a:srgbClr>
            </a:solidFill>
          </p:spPr>
        </p:sp>
        <p:sp>
          <p:nvSpPr>
            <p:cNvPr name="TextBox 7" id="7"/>
            <p:cNvSpPr txBox="true"/>
            <p:nvPr/>
          </p:nvSpPr>
          <p:spPr>
            <a:xfrm>
              <a:off x="0" y="-38100"/>
              <a:ext cx="5253310" cy="14188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043301" y="28814"/>
            <a:ext cx="4244699" cy="999886"/>
            <a:chOff x="0" y="0"/>
            <a:chExt cx="7961849" cy="1875501"/>
          </a:xfrm>
        </p:grpSpPr>
        <p:sp>
          <p:nvSpPr>
            <p:cNvPr name="Freeform 9" id="9"/>
            <p:cNvSpPr/>
            <p:nvPr/>
          </p:nvSpPr>
          <p:spPr>
            <a:xfrm flipH="false" flipV="false" rot="0">
              <a:off x="0" y="0"/>
              <a:ext cx="7961909" cy="1875536"/>
            </a:xfrm>
            <a:custGeom>
              <a:avLst/>
              <a:gdLst/>
              <a:ahLst/>
              <a:cxnLst/>
              <a:rect r="r" b="b" t="t" l="l"/>
              <a:pathLst>
                <a:path h="1875536" w="7961909">
                  <a:moveTo>
                    <a:pt x="0" y="0"/>
                  </a:moveTo>
                  <a:lnTo>
                    <a:pt x="7961909" y="0"/>
                  </a:lnTo>
                  <a:lnTo>
                    <a:pt x="7961909" y="1875536"/>
                  </a:lnTo>
                  <a:lnTo>
                    <a:pt x="0" y="1875536"/>
                  </a:lnTo>
                  <a:lnTo>
                    <a:pt x="0" y="0"/>
                  </a:lnTo>
                  <a:close/>
                </a:path>
              </a:pathLst>
            </a:custGeom>
            <a:blipFill>
              <a:blip r:embed="rId5"/>
              <a:stretch>
                <a:fillRect l="0" t="-2607" r="0" b="-2605"/>
              </a:stretch>
            </a:blipFill>
          </p:spPr>
        </p:sp>
      </p:grpSp>
      <p:sp>
        <p:nvSpPr>
          <p:cNvPr name="TextBox 10" id="10"/>
          <p:cNvSpPr txBox="true"/>
          <p:nvPr/>
        </p:nvSpPr>
        <p:spPr>
          <a:xfrm rot="0">
            <a:off x="-586142" y="4409187"/>
            <a:ext cx="6194169" cy="2008428"/>
          </a:xfrm>
          <a:prstGeom prst="rect">
            <a:avLst/>
          </a:prstGeom>
        </p:spPr>
        <p:txBody>
          <a:bodyPr anchor="t" rtlCol="false" tIns="0" lIns="0" bIns="0" rIns="0">
            <a:spAutoFit/>
          </a:bodyPr>
          <a:lstStyle/>
          <a:p>
            <a:pPr algn="ctr">
              <a:lnSpc>
                <a:spcPts val="3294"/>
              </a:lnSpc>
              <a:spcBef>
                <a:spcPct val="0"/>
              </a:spcBef>
            </a:pPr>
            <a:r>
              <a:rPr lang="en-US" sz="2353" i="true">
                <a:solidFill>
                  <a:srgbClr val="000000"/>
                </a:solidFill>
                <a:latin typeface="Open Sans Italics"/>
                <a:ea typeface="Open Sans Italics"/>
                <a:cs typeface="Open Sans Italics"/>
                <a:sym typeface="Open Sans Italics"/>
              </a:rPr>
              <a:t>Réalisé par: Safa Hloul </a:t>
            </a:r>
          </a:p>
          <a:p>
            <a:pPr algn="ctr">
              <a:lnSpc>
                <a:spcPts val="3294"/>
              </a:lnSpc>
              <a:spcBef>
                <a:spcPct val="0"/>
              </a:spcBef>
            </a:pPr>
            <a:r>
              <a:rPr lang="en-US" sz="2353" i="true">
                <a:solidFill>
                  <a:srgbClr val="000000"/>
                </a:solidFill>
                <a:latin typeface="Open Sans Italics"/>
                <a:ea typeface="Open Sans Italics"/>
                <a:cs typeface="Open Sans Italics"/>
                <a:sym typeface="Open Sans Italics"/>
              </a:rPr>
              <a:t>                                  Hanae Terfous</a:t>
            </a:r>
          </a:p>
          <a:p>
            <a:pPr algn="ctr">
              <a:lnSpc>
                <a:spcPts val="3294"/>
              </a:lnSpc>
              <a:spcBef>
                <a:spcPct val="0"/>
              </a:spcBef>
            </a:pPr>
            <a:r>
              <a:rPr lang="en-US" sz="2353" i="true">
                <a:solidFill>
                  <a:srgbClr val="000000"/>
                </a:solidFill>
                <a:latin typeface="Open Sans Italics"/>
                <a:ea typeface="Open Sans Italics"/>
                <a:cs typeface="Open Sans Italics"/>
                <a:sym typeface="Open Sans Italics"/>
              </a:rPr>
              <a:t>                                                Ilhame Ed-dahouz</a:t>
            </a:r>
          </a:p>
          <a:p>
            <a:pPr algn="ctr">
              <a:lnSpc>
                <a:spcPts val="3154"/>
              </a:lnSpc>
              <a:spcBef>
                <a:spcPct val="0"/>
              </a:spcBef>
            </a:pPr>
          </a:p>
          <a:p>
            <a:pPr algn="ctr">
              <a:lnSpc>
                <a:spcPts val="3154"/>
              </a:lnSpc>
              <a:spcBef>
                <a:spcPct val="0"/>
              </a:spcBef>
            </a:pPr>
            <a:r>
              <a:rPr lang="en-US" sz="2253">
                <a:solidFill>
                  <a:srgbClr val="000000"/>
                </a:solidFill>
                <a:latin typeface="Open Sans"/>
                <a:ea typeface="Open Sans"/>
                <a:cs typeface="Open Sans"/>
                <a:sym typeface="Open Sans"/>
              </a:rPr>
              <a:t>        </a:t>
            </a:r>
            <a:r>
              <a:rPr lang="en-US" sz="2253" i="true">
                <a:solidFill>
                  <a:srgbClr val="000000"/>
                </a:solidFill>
                <a:latin typeface="Open Sans Italics"/>
                <a:ea typeface="Open Sans Italics"/>
                <a:cs typeface="Open Sans Italics"/>
                <a:sym typeface="Open Sans Italics"/>
              </a:rPr>
              <a:t>Année universitaire:2025/2026</a:t>
            </a:r>
          </a:p>
        </p:txBody>
      </p:sp>
      <p:sp>
        <p:nvSpPr>
          <p:cNvPr name="TextBox 11" id="11"/>
          <p:cNvSpPr txBox="true"/>
          <p:nvPr/>
        </p:nvSpPr>
        <p:spPr>
          <a:xfrm rot="0">
            <a:off x="12952593" y="5059705"/>
            <a:ext cx="4982885"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Open Sans"/>
                <a:ea typeface="Open Sans"/>
                <a:cs typeface="Open Sans"/>
                <a:sym typeface="Open Sans"/>
              </a:rPr>
              <a:t>Encadrée par: Mme Khadija Telmeçani</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4527117" y="4027931"/>
            <a:ext cx="9233767" cy="3078863"/>
          </a:xfrm>
          <a:prstGeom prst="rect">
            <a:avLst/>
          </a:prstGeom>
        </p:spPr>
        <p:txBody>
          <a:bodyPr anchor="t" rtlCol="false" tIns="0" lIns="0" bIns="0" rIns="0">
            <a:spAutoFit/>
          </a:bodyPr>
          <a:lstStyle/>
          <a:p>
            <a:pPr algn="ctr" marL="0" indent="0" lvl="0">
              <a:lnSpc>
                <a:spcPts val="11022"/>
              </a:lnSpc>
              <a:spcBef>
                <a:spcPct val="0"/>
              </a:spcBef>
            </a:pPr>
            <a:r>
              <a:rPr lang="en-US" sz="16700" spc="217">
                <a:solidFill>
                  <a:srgbClr val="73655C"/>
                </a:solidFill>
                <a:latin typeface="Sloop Script Pro"/>
                <a:ea typeface="Sloop Script Pro"/>
                <a:cs typeface="Sloop Script Pro"/>
                <a:sym typeface="Sloop Script Pro"/>
              </a:rPr>
              <a:t>Merci pour votre attention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161270" y="-645435"/>
            <a:ext cx="18126730" cy="11961135"/>
          </a:xfrm>
          <a:custGeom>
            <a:avLst/>
            <a:gdLst/>
            <a:ahLst/>
            <a:cxnLst/>
            <a:rect r="r" b="b" t="t" l="l"/>
            <a:pathLst>
              <a:path h="11961135" w="18126730">
                <a:moveTo>
                  <a:pt x="0" y="0"/>
                </a:moveTo>
                <a:lnTo>
                  <a:pt x="18126730" y="0"/>
                </a:lnTo>
                <a:lnTo>
                  <a:pt x="18126730" y="11961135"/>
                </a:lnTo>
                <a:lnTo>
                  <a:pt x="0" y="11961135"/>
                </a:lnTo>
                <a:lnTo>
                  <a:pt x="0" y="0"/>
                </a:lnTo>
                <a:close/>
              </a:path>
            </a:pathLst>
          </a:custGeom>
          <a:blipFill>
            <a:blip r:embed="rId2"/>
            <a:stretch>
              <a:fillRect l="-1356" t="-2809" r="-467" b="0"/>
            </a:stretch>
          </a:blipFill>
        </p:spPr>
      </p:sp>
      <p:grpSp>
        <p:nvGrpSpPr>
          <p:cNvPr name="Group 3" id="3"/>
          <p:cNvGrpSpPr/>
          <p:nvPr/>
        </p:nvGrpSpPr>
        <p:grpSpPr>
          <a:xfrm rot="0">
            <a:off x="1422282" y="1674135"/>
            <a:ext cx="16157327" cy="6938730"/>
            <a:chOff x="0" y="0"/>
            <a:chExt cx="4255428" cy="1827484"/>
          </a:xfrm>
        </p:grpSpPr>
        <p:sp>
          <p:nvSpPr>
            <p:cNvPr name="Freeform 4" id="4"/>
            <p:cNvSpPr/>
            <p:nvPr/>
          </p:nvSpPr>
          <p:spPr>
            <a:xfrm flipH="false" flipV="false" rot="0">
              <a:off x="0" y="0"/>
              <a:ext cx="4255428" cy="1827484"/>
            </a:xfrm>
            <a:custGeom>
              <a:avLst/>
              <a:gdLst/>
              <a:ahLst/>
              <a:cxnLst/>
              <a:rect r="r" b="b" t="t" l="l"/>
              <a:pathLst>
                <a:path h="1827484" w="4255428">
                  <a:moveTo>
                    <a:pt x="0" y="0"/>
                  </a:moveTo>
                  <a:lnTo>
                    <a:pt x="4255428" y="0"/>
                  </a:lnTo>
                  <a:lnTo>
                    <a:pt x="4255428" y="1827484"/>
                  </a:lnTo>
                  <a:lnTo>
                    <a:pt x="0" y="1827484"/>
                  </a:lnTo>
                  <a:close/>
                </a:path>
              </a:pathLst>
            </a:custGeom>
            <a:solidFill>
              <a:srgbClr val="E6DDDA">
                <a:alpha val="80784"/>
              </a:srgbClr>
            </a:solidFill>
          </p:spPr>
        </p:sp>
        <p:sp>
          <p:nvSpPr>
            <p:cNvPr name="TextBox 5" id="5"/>
            <p:cNvSpPr txBox="true"/>
            <p:nvPr/>
          </p:nvSpPr>
          <p:spPr>
            <a:xfrm>
              <a:off x="0" y="-38100"/>
              <a:ext cx="4255428" cy="1865584"/>
            </a:xfrm>
            <a:prstGeom prst="rect">
              <a:avLst/>
            </a:prstGeom>
          </p:spPr>
          <p:txBody>
            <a:bodyPr anchor="ctr" rtlCol="false" tIns="50800" lIns="50800" bIns="50800" rIns="50800"/>
            <a:lstStyle/>
            <a:p>
              <a:pPr algn="ctr">
                <a:lnSpc>
                  <a:spcPts val="3079"/>
                </a:lnSpc>
              </a:pPr>
              <a:r>
                <a:rPr lang="en-US" sz="2199">
                  <a:solidFill>
                    <a:srgbClr val="000000">
                      <a:alpha val="80784"/>
                    </a:srgbClr>
                  </a:solidFill>
                  <a:latin typeface="Open Sans"/>
                  <a:ea typeface="Open Sans"/>
                  <a:cs typeface="Open Sans"/>
                  <a:sym typeface="Open Sans"/>
                </a:rPr>
                <a:t>Dans un contexte où les entreprises recherchent des solutions de gestion efficaces et accessibles, cette application offre aux administrateurs un outil moderne et intuitif pour gérer leurs produits, organiser leurs catégories et suivre leurs indicateurs de performance en temps réel.</a:t>
              </a:r>
            </a:p>
            <a:p>
              <a:pPr algn="ctr">
                <a:lnSpc>
                  <a:spcPts val="3079"/>
                </a:lnSpc>
              </a:pPr>
              <a:r>
                <a:rPr lang="en-US" sz="2199">
                  <a:solidFill>
                    <a:srgbClr val="000000">
                      <a:alpha val="80784"/>
                    </a:srgbClr>
                  </a:solidFill>
                  <a:latin typeface="Open Sans"/>
                  <a:ea typeface="Open Sans"/>
                  <a:cs typeface="Open Sans"/>
                  <a:sym typeface="Open Sans"/>
                </a:rPr>
                <a:t>Ce qui rend ce projet particulièrement intéressant sur le plan technique, c'est qu'il a été entièrement développé avec les technologies web fondamentales, HTML5 pour structurer l'application de manière sémantique, CSS3 pour créer une interface moderne avec des animations fluides et un design responsive, et surtout JavaScript pour toute la logique applicative. L'accent a été mis sur la manipulation directe du DOM, ce qui signifie que chaque interaction utilisateur - que ce soit l'ajout d'un produit, la recherche ou le tri - déclenche une mise à jour dynamique de l'interface sans rechargement de la page. Cette approche sans framework externe garantit non seulement d'excellentes performances, mais démontre également une maîtrise approfondie des mécanismes fondamentaux du développement web front-end.</a:t>
              </a:r>
            </a:p>
            <a:p>
              <a:pPr algn="ctr">
                <a:lnSpc>
                  <a:spcPts val="3079"/>
                </a:lnSpc>
              </a:pPr>
              <a:r>
                <a:rPr lang="en-US" sz="2199">
                  <a:solidFill>
                    <a:srgbClr val="000000">
                      <a:alpha val="80784"/>
                    </a:srgbClr>
                  </a:solidFill>
                  <a:latin typeface="Open Sans"/>
                  <a:ea typeface="Open Sans"/>
                  <a:cs typeface="Open Sans"/>
                  <a:sym typeface="Open Sans"/>
                </a:rPr>
                <a:t>Au cours de cette présentation, on va découvrir les principales fonctionnalités de l'application : le tableau de bord avec ses graphiques interactifs, le système complet de gestion des produits avec recherche et tri en temps réel, la gestion des catégories, ainsi que l'intégration d'une API externe pour enrichir le catalogue. Vous verrez comment une architecture bien pensée, basée sur une programmation orientée objet en JavaScript pur, permet de créer une application professionnelle, maintenable et évolutive.</a:t>
              </a:r>
            </a:p>
            <a:p>
              <a:pPr algn="ctr">
                <a:lnSpc>
                  <a:spcPts val="2659"/>
                </a:lnSpc>
                <a:spcBef>
                  <a:spcPct val="0"/>
                </a:spcBef>
              </a:pPr>
            </a:p>
          </p:txBody>
        </p:sp>
      </p:grpSp>
      <p:sp>
        <p:nvSpPr>
          <p:cNvPr name="TextBox 6" id="6"/>
          <p:cNvSpPr txBox="true"/>
          <p:nvPr/>
        </p:nvSpPr>
        <p:spPr>
          <a:xfrm rot="0">
            <a:off x="-3420975" y="952500"/>
            <a:ext cx="16230600" cy="1276350"/>
          </a:xfrm>
          <a:prstGeom prst="rect">
            <a:avLst/>
          </a:prstGeom>
        </p:spPr>
        <p:txBody>
          <a:bodyPr anchor="t" rtlCol="false" tIns="0" lIns="0" bIns="0" rIns="0">
            <a:spAutoFit/>
          </a:bodyPr>
          <a:lstStyle/>
          <a:p>
            <a:pPr algn="ctr" marL="0" indent="0" lvl="0">
              <a:lnSpc>
                <a:spcPts val="9480"/>
              </a:lnSpc>
              <a:spcBef>
                <a:spcPct val="0"/>
              </a:spcBef>
            </a:pPr>
            <a:r>
              <a:rPr lang="en-US" b="true" sz="7900" i="true">
                <a:solidFill>
                  <a:srgbClr val="FFFFFF"/>
                </a:solidFill>
                <a:latin typeface="Migra Ultra-Bold Italics"/>
                <a:ea typeface="Migra Ultra-Bold Italics"/>
                <a:cs typeface="Migra Ultra-Bold Italics"/>
                <a:sym typeface="Migra Ultra-Bold Italics"/>
              </a:rPr>
              <a:t>Introduction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3155851" y="1520217"/>
            <a:ext cx="11667245" cy="1276350"/>
          </a:xfrm>
          <a:prstGeom prst="rect">
            <a:avLst/>
          </a:prstGeom>
        </p:spPr>
        <p:txBody>
          <a:bodyPr anchor="t" rtlCol="false" tIns="0" lIns="0" bIns="0" rIns="0">
            <a:spAutoFit/>
          </a:bodyPr>
          <a:lstStyle/>
          <a:p>
            <a:pPr algn="ctr" marL="0" indent="0" lvl="0">
              <a:lnSpc>
                <a:spcPts val="9480"/>
              </a:lnSpc>
            </a:pPr>
            <a:r>
              <a:rPr lang="en-US" b="true" sz="7900" i="true" u="sng">
                <a:solidFill>
                  <a:srgbClr val="000000"/>
                </a:solidFill>
                <a:latin typeface="Migra Ultra-Bold Italics"/>
                <a:ea typeface="Migra Ultra-Bold Italics"/>
                <a:cs typeface="Migra Ultra-Bold Italics"/>
                <a:sym typeface="Migra Ultra-Bold Italics"/>
              </a:rPr>
              <a:t>Sommaire</a:t>
            </a:r>
          </a:p>
        </p:txBody>
      </p:sp>
      <p:sp>
        <p:nvSpPr>
          <p:cNvPr name="TextBox 3" id="3"/>
          <p:cNvSpPr txBox="true"/>
          <p:nvPr/>
        </p:nvSpPr>
        <p:spPr>
          <a:xfrm rot="0">
            <a:off x="3310378" y="3106124"/>
            <a:ext cx="11667245" cy="514350"/>
          </a:xfrm>
          <a:prstGeom prst="rect">
            <a:avLst/>
          </a:prstGeom>
        </p:spPr>
        <p:txBody>
          <a:bodyPr anchor="t" rtlCol="false" tIns="0" lIns="0" bIns="0" rIns="0">
            <a:spAutoFit/>
          </a:bodyPr>
          <a:lstStyle/>
          <a:p>
            <a:pPr algn="ctr" marL="0" indent="0" lvl="0">
              <a:lnSpc>
                <a:spcPts val="3840"/>
              </a:lnSpc>
            </a:pPr>
            <a:r>
              <a:rPr lang="en-US" sz="3200">
                <a:solidFill>
                  <a:srgbClr val="452918"/>
                </a:solidFill>
                <a:latin typeface="TAN Pearl"/>
                <a:ea typeface="TAN Pearl"/>
                <a:cs typeface="TAN Pearl"/>
                <a:sym typeface="TAN Pearl"/>
              </a:rPr>
              <a:t>Table des Sections</a:t>
            </a:r>
          </a:p>
        </p:txBody>
      </p:sp>
      <p:sp>
        <p:nvSpPr>
          <p:cNvPr name="AutoShape 4" id="4"/>
          <p:cNvSpPr/>
          <p:nvPr/>
        </p:nvSpPr>
        <p:spPr>
          <a:xfrm>
            <a:off x="3310378" y="5536362"/>
            <a:ext cx="5422254" cy="0"/>
          </a:xfrm>
          <a:prstGeom prst="line">
            <a:avLst/>
          </a:prstGeom>
          <a:ln cap="rnd" w="9525">
            <a:solidFill>
              <a:srgbClr val="452918"/>
            </a:solidFill>
            <a:prstDash val="solid"/>
            <a:headEnd type="none" len="sm" w="sm"/>
            <a:tailEnd type="none" len="sm" w="sm"/>
          </a:ln>
        </p:spPr>
      </p:sp>
      <p:sp>
        <p:nvSpPr>
          <p:cNvPr name="TextBox 5" id="5"/>
          <p:cNvSpPr txBox="true"/>
          <p:nvPr/>
        </p:nvSpPr>
        <p:spPr>
          <a:xfrm rot="0">
            <a:off x="3310378" y="4910876"/>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Introduction</a:t>
            </a:r>
          </a:p>
        </p:txBody>
      </p:sp>
      <p:sp>
        <p:nvSpPr>
          <p:cNvPr name="AutoShape 6" id="6"/>
          <p:cNvSpPr/>
          <p:nvPr/>
        </p:nvSpPr>
        <p:spPr>
          <a:xfrm>
            <a:off x="3310378" y="6807682"/>
            <a:ext cx="5422254" cy="0"/>
          </a:xfrm>
          <a:prstGeom prst="line">
            <a:avLst/>
          </a:prstGeom>
          <a:ln cap="rnd" w="9525">
            <a:solidFill>
              <a:srgbClr val="452918"/>
            </a:solidFill>
            <a:prstDash val="solid"/>
            <a:headEnd type="none" len="sm" w="sm"/>
            <a:tailEnd type="none" len="sm" w="sm"/>
          </a:ln>
        </p:spPr>
      </p:sp>
      <p:sp>
        <p:nvSpPr>
          <p:cNvPr name="TextBox 7" id="7"/>
          <p:cNvSpPr txBox="true"/>
          <p:nvPr/>
        </p:nvSpPr>
        <p:spPr>
          <a:xfrm rot="0">
            <a:off x="3310378" y="6182196"/>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Sommaire</a:t>
            </a:r>
          </a:p>
        </p:txBody>
      </p:sp>
      <p:sp>
        <p:nvSpPr>
          <p:cNvPr name="AutoShape 8" id="8"/>
          <p:cNvSpPr/>
          <p:nvPr/>
        </p:nvSpPr>
        <p:spPr>
          <a:xfrm>
            <a:off x="3310378" y="8079003"/>
            <a:ext cx="5422254" cy="0"/>
          </a:xfrm>
          <a:prstGeom prst="line">
            <a:avLst/>
          </a:prstGeom>
          <a:ln cap="rnd" w="9525">
            <a:solidFill>
              <a:srgbClr val="452918"/>
            </a:solidFill>
            <a:prstDash val="solid"/>
            <a:headEnd type="none" len="sm" w="sm"/>
            <a:tailEnd type="none" len="sm" w="sm"/>
          </a:ln>
        </p:spPr>
      </p:sp>
      <p:sp>
        <p:nvSpPr>
          <p:cNvPr name="TextBox 9" id="9"/>
          <p:cNvSpPr txBox="true"/>
          <p:nvPr/>
        </p:nvSpPr>
        <p:spPr>
          <a:xfrm rot="0">
            <a:off x="3310378" y="7453517"/>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Objectifs et buts</a:t>
            </a:r>
          </a:p>
        </p:txBody>
      </p:sp>
      <p:sp>
        <p:nvSpPr>
          <p:cNvPr name="AutoShape 10" id="10"/>
          <p:cNvSpPr/>
          <p:nvPr/>
        </p:nvSpPr>
        <p:spPr>
          <a:xfrm>
            <a:off x="9555368" y="5536362"/>
            <a:ext cx="5422254" cy="0"/>
          </a:xfrm>
          <a:prstGeom prst="line">
            <a:avLst/>
          </a:prstGeom>
          <a:ln cap="rnd" w="9525">
            <a:solidFill>
              <a:srgbClr val="452918"/>
            </a:solidFill>
            <a:prstDash val="solid"/>
            <a:headEnd type="none" len="sm" w="sm"/>
            <a:tailEnd type="none" len="sm" w="sm"/>
          </a:ln>
        </p:spPr>
      </p:sp>
      <p:sp>
        <p:nvSpPr>
          <p:cNvPr name="TextBox 11" id="11"/>
          <p:cNvSpPr txBox="true"/>
          <p:nvPr/>
        </p:nvSpPr>
        <p:spPr>
          <a:xfrm rot="0">
            <a:off x="9555368" y="4910876"/>
            <a:ext cx="5422254" cy="467360"/>
          </a:xfrm>
          <a:prstGeom prst="rect">
            <a:avLst/>
          </a:prstGeom>
        </p:spPr>
        <p:txBody>
          <a:bodyPr anchor="t" rtlCol="false" tIns="0" lIns="0" bIns="0" rIns="0">
            <a:spAutoFit/>
          </a:bodyPr>
          <a:lstStyle/>
          <a:p>
            <a:pPr algn="ctr" marL="0" indent="0" lvl="0">
              <a:lnSpc>
                <a:spcPts val="3640"/>
              </a:lnSpc>
            </a:pPr>
            <a:r>
              <a:rPr lang="en-US" sz="2600" spc="33">
                <a:solidFill>
                  <a:srgbClr val="452918"/>
                </a:solidFill>
                <a:latin typeface="TAN Pearl"/>
                <a:ea typeface="TAN Pearl"/>
                <a:cs typeface="TAN Pearl"/>
                <a:sym typeface="TAN Pearl"/>
              </a:rPr>
              <a:t>Démonstartions</a:t>
            </a:r>
          </a:p>
        </p:txBody>
      </p:sp>
      <p:sp>
        <p:nvSpPr>
          <p:cNvPr name="AutoShape 12" id="12"/>
          <p:cNvSpPr/>
          <p:nvPr/>
        </p:nvSpPr>
        <p:spPr>
          <a:xfrm>
            <a:off x="9555368" y="6807682"/>
            <a:ext cx="5422254" cy="0"/>
          </a:xfrm>
          <a:prstGeom prst="line">
            <a:avLst/>
          </a:prstGeom>
          <a:ln cap="rnd" w="9525">
            <a:solidFill>
              <a:srgbClr val="452918"/>
            </a:solidFill>
            <a:prstDash val="solid"/>
            <a:headEnd type="none" len="sm" w="sm"/>
            <a:tailEnd type="none" len="sm" w="sm"/>
          </a:ln>
        </p:spPr>
      </p:sp>
      <p:sp>
        <p:nvSpPr>
          <p:cNvPr name="TextBox 13" id="13"/>
          <p:cNvSpPr txBox="true"/>
          <p:nvPr/>
        </p:nvSpPr>
        <p:spPr>
          <a:xfrm rot="0">
            <a:off x="9555368" y="6182196"/>
            <a:ext cx="5422254" cy="9245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Conclusion</a:t>
            </a:r>
          </a:p>
          <a:p>
            <a:pPr algn="ctr">
              <a:lnSpc>
                <a:spcPts val="3640"/>
              </a:lnSpc>
            </a:pPr>
          </a:p>
        </p:txBody>
      </p:sp>
      <p:sp>
        <p:nvSpPr>
          <p:cNvPr name="TextBox 14" id="14"/>
          <p:cNvSpPr txBox="true"/>
          <p:nvPr/>
        </p:nvSpPr>
        <p:spPr>
          <a:xfrm rot="0">
            <a:off x="2932322" y="4755474"/>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1.</a:t>
            </a:r>
          </a:p>
        </p:txBody>
      </p:sp>
      <p:sp>
        <p:nvSpPr>
          <p:cNvPr name="TextBox 15" id="15"/>
          <p:cNvSpPr txBox="true"/>
          <p:nvPr/>
        </p:nvSpPr>
        <p:spPr>
          <a:xfrm rot="0">
            <a:off x="2932322" y="6013246"/>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2.</a:t>
            </a:r>
          </a:p>
        </p:txBody>
      </p:sp>
      <p:sp>
        <p:nvSpPr>
          <p:cNvPr name="TextBox 16" id="16"/>
          <p:cNvSpPr txBox="true"/>
          <p:nvPr/>
        </p:nvSpPr>
        <p:spPr>
          <a:xfrm rot="0">
            <a:off x="2932322" y="7288695"/>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3.</a:t>
            </a:r>
          </a:p>
        </p:txBody>
      </p:sp>
      <p:sp>
        <p:nvSpPr>
          <p:cNvPr name="TextBox 17" id="17"/>
          <p:cNvSpPr txBox="true"/>
          <p:nvPr/>
        </p:nvSpPr>
        <p:spPr>
          <a:xfrm rot="0">
            <a:off x="9144000" y="4755474"/>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4.</a:t>
            </a:r>
          </a:p>
        </p:txBody>
      </p:sp>
      <p:sp>
        <p:nvSpPr>
          <p:cNvPr name="TextBox 18" id="18"/>
          <p:cNvSpPr txBox="true"/>
          <p:nvPr/>
        </p:nvSpPr>
        <p:spPr>
          <a:xfrm rot="0">
            <a:off x="9144000" y="6013246"/>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5.</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59362" y="1236609"/>
            <a:ext cx="9233767" cy="875155"/>
          </a:xfrm>
          <a:prstGeom prst="rect">
            <a:avLst/>
          </a:prstGeom>
        </p:spPr>
        <p:txBody>
          <a:bodyPr anchor="t" rtlCol="false" tIns="0" lIns="0" bIns="0" rIns="0">
            <a:spAutoFit/>
          </a:bodyPr>
          <a:lstStyle/>
          <a:p>
            <a:pPr algn="ctr">
              <a:lnSpc>
                <a:spcPts val="5213"/>
              </a:lnSpc>
            </a:pPr>
            <a:r>
              <a:rPr lang="en-US" b="true" sz="7899" i="true" spc="102" u="sng">
                <a:solidFill>
                  <a:srgbClr val="E6DDDA"/>
                </a:solidFill>
                <a:latin typeface="Migra Ultra-Bold Italics"/>
                <a:ea typeface="Migra Ultra-Bold Italics"/>
                <a:cs typeface="Migra Ultra-Bold Italics"/>
                <a:sym typeface="Migra Ultra-Bold Italics"/>
              </a:rPr>
              <a:t>Objectifs </a:t>
            </a:r>
          </a:p>
        </p:txBody>
      </p:sp>
      <p:sp>
        <p:nvSpPr>
          <p:cNvPr name="TextBox 3" id="3"/>
          <p:cNvSpPr txBox="true"/>
          <p:nvPr/>
        </p:nvSpPr>
        <p:spPr>
          <a:xfrm rot="0">
            <a:off x="9409646" y="2387990"/>
            <a:ext cx="3498267" cy="887121"/>
          </a:xfrm>
          <a:prstGeom prst="rect">
            <a:avLst/>
          </a:prstGeom>
        </p:spPr>
        <p:txBody>
          <a:bodyPr anchor="t" rtlCol="false" tIns="0" lIns="0" bIns="0" rIns="0">
            <a:spAutoFit/>
          </a:bodyPr>
          <a:lstStyle/>
          <a:p>
            <a:pPr algn="ctr">
              <a:lnSpc>
                <a:spcPts val="3220"/>
              </a:lnSpc>
            </a:pPr>
            <a:r>
              <a:rPr lang="en-US" sz="4880" spc="63">
                <a:solidFill>
                  <a:srgbClr val="E6DDDA"/>
                </a:solidFill>
                <a:latin typeface="Sloop Script Pro"/>
                <a:ea typeface="Sloop Script Pro"/>
                <a:cs typeface="Sloop Script Pro"/>
                <a:sym typeface="Sloop Script Pro"/>
              </a:rPr>
              <a:t>Objectifs du </a:t>
            </a:r>
          </a:p>
          <a:p>
            <a:pPr algn="ctr">
              <a:lnSpc>
                <a:spcPts val="3220"/>
              </a:lnSpc>
            </a:pPr>
            <a:r>
              <a:rPr lang="en-US" sz="4880" spc="63">
                <a:solidFill>
                  <a:srgbClr val="E6DDDA"/>
                </a:solidFill>
                <a:latin typeface="Sloop Script Pro"/>
                <a:ea typeface="Sloop Script Pro"/>
                <a:cs typeface="Sloop Script Pro"/>
                <a:sym typeface="Sloop Script Pro"/>
              </a:rPr>
              <a:t>TechStore</a:t>
            </a:r>
          </a:p>
        </p:txBody>
      </p:sp>
      <p:sp>
        <p:nvSpPr>
          <p:cNvPr name="AutoShape 4" id="4"/>
          <p:cNvSpPr/>
          <p:nvPr/>
        </p:nvSpPr>
        <p:spPr>
          <a:xfrm flipH="true" flipV="true">
            <a:off x="864193" y="5653995"/>
            <a:ext cx="16559615" cy="9718"/>
          </a:xfrm>
          <a:prstGeom prst="line">
            <a:avLst/>
          </a:prstGeom>
          <a:ln cap="flat" w="66675">
            <a:solidFill>
              <a:srgbClr val="FFFFFF"/>
            </a:solidFill>
            <a:prstDash val="solid"/>
            <a:headEnd type="none" len="sm" w="sm"/>
            <a:tailEnd type="none" len="sm" w="sm"/>
          </a:ln>
        </p:spPr>
      </p:sp>
      <p:grpSp>
        <p:nvGrpSpPr>
          <p:cNvPr name="Group 5" id="5"/>
          <p:cNvGrpSpPr/>
          <p:nvPr/>
        </p:nvGrpSpPr>
        <p:grpSpPr>
          <a:xfrm rot="-10800000">
            <a:off x="15008658" y="5520267"/>
            <a:ext cx="296610" cy="29661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10800000">
            <a:off x="10927339" y="5520267"/>
            <a:ext cx="296610" cy="29661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10800000">
            <a:off x="7068379" y="5510549"/>
            <a:ext cx="296610" cy="29661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10800000">
            <a:off x="3209419" y="5520267"/>
            <a:ext cx="296610" cy="29661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3" id="13"/>
          <p:cNvSpPr txBox="true"/>
          <p:nvPr/>
        </p:nvSpPr>
        <p:spPr>
          <a:xfrm rot="0">
            <a:off x="2423598" y="4012518"/>
            <a:ext cx="2010421" cy="27213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a:t>
            </a:r>
          </a:p>
        </p:txBody>
      </p:sp>
      <p:sp>
        <p:nvSpPr>
          <p:cNvPr name="TextBox 14" id="14"/>
          <p:cNvSpPr txBox="true"/>
          <p:nvPr/>
        </p:nvSpPr>
        <p:spPr>
          <a:xfrm rot="0">
            <a:off x="1436719" y="4256822"/>
            <a:ext cx="4111858" cy="1263446"/>
          </a:xfrm>
          <a:prstGeom prst="rect">
            <a:avLst/>
          </a:prstGeom>
        </p:spPr>
        <p:txBody>
          <a:bodyPr anchor="t" rtlCol="false" tIns="0" lIns="0" bIns="0" rIns="0">
            <a:spAutoFit/>
          </a:bodyPr>
          <a:lstStyle/>
          <a:p>
            <a:pPr algn="ctr">
              <a:lnSpc>
                <a:spcPts val="4931"/>
              </a:lnSpc>
            </a:pPr>
            <a:r>
              <a:rPr lang="en-US" sz="3522">
                <a:solidFill>
                  <a:srgbClr val="F4F5F5"/>
                </a:solidFill>
                <a:latin typeface="Migra Extra-Light"/>
                <a:ea typeface="Migra Extra-Light"/>
                <a:cs typeface="Migra Extra-Light"/>
                <a:sym typeface="Migra Extra-Light"/>
              </a:rPr>
              <a:t>Expérience utilisateur fluide</a:t>
            </a:r>
          </a:p>
        </p:txBody>
      </p:sp>
      <p:sp>
        <p:nvSpPr>
          <p:cNvPr name="TextBox 15" id="15"/>
          <p:cNvSpPr txBox="true"/>
          <p:nvPr/>
        </p:nvSpPr>
        <p:spPr>
          <a:xfrm rot="0">
            <a:off x="5867984" y="4295332"/>
            <a:ext cx="2873275" cy="1253932"/>
          </a:xfrm>
          <a:prstGeom prst="rect">
            <a:avLst/>
          </a:prstGeom>
        </p:spPr>
        <p:txBody>
          <a:bodyPr anchor="t" rtlCol="false" tIns="0" lIns="0" bIns="0" rIns="0">
            <a:spAutoFit/>
          </a:bodyPr>
          <a:lstStyle/>
          <a:p>
            <a:pPr algn="ctr" marL="0" indent="0" lvl="0">
              <a:lnSpc>
                <a:spcPts val="4910"/>
              </a:lnSpc>
              <a:spcBef>
                <a:spcPct val="0"/>
              </a:spcBef>
            </a:pPr>
            <a:r>
              <a:rPr lang="en-US" sz="3507">
                <a:solidFill>
                  <a:srgbClr val="F4F5F5"/>
                </a:solidFill>
                <a:latin typeface="Migra Extra-Light"/>
                <a:ea typeface="Migra Extra-Light"/>
                <a:cs typeface="Migra Extra-Light"/>
                <a:sym typeface="Migra Extra-Light"/>
              </a:rPr>
              <a:t>Catalogue diversifié </a:t>
            </a:r>
          </a:p>
        </p:txBody>
      </p:sp>
      <p:sp>
        <p:nvSpPr>
          <p:cNvPr name="TextBox 16" id="16"/>
          <p:cNvSpPr txBox="true"/>
          <p:nvPr/>
        </p:nvSpPr>
        <p:spPr>
          <a:xfrm rot="0">
            <a:off x="10453890" y="4091193"/>
            <a:ext cx="1228599" cy="270404"/>
          </a:xfrm>
          <a:prstGeom prst="rect">
            <a:avLst/>
          </a:prstGeom>
        </p:spPr>
        <p:txBody>
          <a:bodyPr anchor="t" rtlCol="false" tIns="0" lIns="0" bIns="0" rIns="0">
            <a:spAutoFit/>
          </a:bodyPr>
          <a:lstStyle/>
          <a:p>
            <a:pPr algn="ctr" marL="0" indent="0" lvl="0">
              <a:lnSpc>
                <a:spcPts val="2020"/>
              </a:lnSpc>
              <a:spcBef>
                <a:spcPct val="0"/>
              </a:spcBef>
            </a:pPr>
            <a:r>
              <a:rPr lang="en-US" b="true" sz="2020">
                <a:solidFill>
                  <a:srgbClr val="F1EEEB"/>
                </a:solidFill>
                <a:latin typeface="Gotham Bold"/>
                <a:ea typeface="Gotham Bold"/>
                <a:cs typeface="Gotham Bold"/>
                <a:sym typeface="Gotham Bold"/>
              </a:rPr>
              <a:t>III</a:t>
            </a:r>
          </a:p>
        </p:txBody>
      </p:sp>
      <p:sp>
        <p:nvSpPr>
          <p:cNvPr name="TextBox 17" id="17"/>
          <p:cNvSpPr txBox="true"/>
          <p:nvPr/>
        </p:nvSpPr>
        <p:spPr>
          <a:xfrm rot="0">
            <a:off x="9109363" y="4437052"/>
            <a:ext cx="4098832" cy="1196478"/>
          </a:xfrm>
          <a:prstGeom prst="rect">
            <a:avLst/>
          </a:prstGeom>
        </p:spPr>
        <p:txBody>
          <a:bodyPr anchor="t" rtlCol="false" tIns="0" lIns="0" bIns="0" rIns="0">
            <a:spAutoFit/>
          </a:bodyPr>
          <a:lstStyle/>
          <a:p>
            <a:pPr algn="ctr" marL="0" indent="0" lvl="0">
              <a:lnSpc>
                <a:spcPts val="4665"/>
              </a:lnSpc>
              <a:spcBef>
                <a:spcPct val="0"/>
              </a:spcBef>
            </a:pPr>
            <a:r>
              <a:rPr lang="en-US" sz="3332">
                <a:solidFill>
                  <a:srgbClr val="F4F5F5"/>
                </a:solidFill>
                <a:latin typeface="Migra Extra-Light"/>
                <a:ea typeface="Migra Extra-Light"/>
                <a:cs typeface="Migra Extra-Light"/>
                <a:sym typeface="Migra Extra-Light"/>
              </a:rPr>
              <a:t>Sécurité des transactions</a:t>
            </a:r>
          </a:p>
        </p:txBody>
      </p:sp>
      <p:sp>
        <p:nvSpPr>
          <p:cNvPr name="TextBox 18" id="18"/>
          <p:cNvSpPr txBox="true"/>
          <p:nvPr/>
        </p:nvSpPr>
        <p:spPr>
          <a:xfrm rot="0">
            <a:off x="14315976" y="4091193"/>
            <a:ext cx="1228599" cy="51805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IV</a:t>
            </a:r>
          </a:p>
          <a:p>
            <a:pPr algn="ctr" marL="0" indent="0" lvl="0">
              <a:lnSpc>
                <a:spcPts val="2020"/>
              </a:lnSpc>
              <a:spcBef>
                <a:spcPct val="0"/>
              </a:spcBef>
            </a:pPr>
          </a:p>
        </p:txBody>
      </p:sp>
      <p:sp>
        <p:nvSpPr>
          <p:cNvPr name="TextBox 19" id="19"/>
          <p:cNvSpPr txBox="true"/>
          <p:nvPr/>
        </p:nvSpPr>
        <p:spPr>
          <a:xfrm rot="0">
            <a:off x="12907913" y="4295332"/>
            <a:ext cx="4553681" cy="1186424"/>
          </a:xfrm>
          <a:prstGeom prst="rect">
            <a:avLst/>
          </a:prstGeom>
        </p:spPr>
        <p:txBody>
          <a:bodyPr anchor="t" rtlCol="false" tIns="0" lIns="0" bIns="0" rIns="0">
            <a:spAutoFit/>
          </a:bodyPr>
          <a:lstStyle/>
          <a:p>
            <a:pPr algn="ctr" marL="0" indent="0" lvl="0">
              <a:lnSpc>
                <a:spcPts val="4611"/>
              </a:lnSpc>
              <a:spcBef>
                <a:spcPct val="0"/>
              </a:spcBef>
            </a:pPr>
            <a:r>
              <a:rPr lang="en-US" sz="3293">
                <a:solidFill>
                  <a:srgbClr val="F4F5F5"/>
                </a:solidFill>
                <a:latin typeface="Migra Extra-Light"/>
                <a:ea typeface="Migra Extra-Light"/>
                <a:cs typeface="Migra Extra-Light"/>
                <a:sym typeface="Migra Extra-Light"/>
              </a:rPr>
              <a:t>Gestion efficace pour les administrateurs</a:t>
            </a:r>
          </a:p>
        </p:txBody>
      </p:sp>
      <p:sp>
        <p:nvSpPr>
          <p:cNvPr name="TextBox 20" id="20"/>
          <p:cNvSpPr txBox="true"/>
          <p:nvPr/>
        </p:nvSpPr>
        <p:spPr>
          <a:xfrm rot="0">
            <a:off x="1764974" y="6197346"/>
            <a:ext cx="3327669" cy="287997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L’interface de TechStore est conçue pour que les utilisateurs puissent naviguer facilement, rechercher et filtrer les produits rapidement. L’objectif est de réduire le temps de recherche.</a:t>
            </a:r>
          </a:p>
        </p:txBody>
      </p:sp>
      <p:sp>
        <p:nvSpPr>
          <p:cNvPr name="TextBox 21" id="21"/>
          <p:cNvSpPr txBox="true"/>
          <p:nvPr/>
        </p:nvSpPr>
        <p:spPr>
          <a:xfrm rot="0">
            <a:off x="5701155" y="6197346"/>
            <a:ext cx="3327669" cy="3241929"/>
          </a:xfrm>
          <a:prstGeom prst="rect">
            <a:avLst/>
          </a:prstGeom>
        </p:spPr>
        <p:txBody>
          <a:bodyPr anchor="t" rtlCol="false" tIns="0" lIns="0" bIns="0" rIns="0">
            <a:spAutoFit/>
          </a:bodyPr>
          <a:lstStyle/>
          <a:p>
            <a:pPr algn="ctr">
              <a:lnSpc>
                <a:spcPts val="2865"/>
              </a:lnSpc>
            </a:pPr>
            <a:r>
              <a:rPr lang="en-US" sz="1910">
                <a:solidFill>
                  <a:srgbClr val="E6DDDA"/>
                </a:solidFill>
                <a:latin typeface="Gotham"/>
                <a:ea typeface="Gotham"/>
                <a:cs typeface="Gotham"/>
                <a:sym typeface="Gotham"/>
              </a:rPr>
              <a:t>TechStore vise à regroupe</a:t>
            </a:r>
          </a:p>
          <a:p>
            <a:pPr algn="ctr" marL="0" indent="0" lvl="0">
              <a:lnSpc>
                <a:spcPts val="2865"/>
              </a:lnSpc>
              <a:spcBef>
                <a:spcPct val="0"/>
              </a:spcBef>
            </a:pPr>
            <a:r>
              <a:rPr lang="en-US" sz="1910">
                <a:solidFill>
                  <a:srgbClr val="E6DDDA"/>
                </a:solidFill>
                <a:latin typeface="Gotham"/>
                <a:ea typeface="Gotham"/>
                <a:cs typeface="Gotham"/>
                <a:sym typeface="Gotham"/>
              </a:rPr>
              <a:t>une large gamme de produits. Le but est d’assurer que les utilisateurs trouvent tout ce dont ils ont besoin sur une seule plateforme, avec des informations détaillées sur chaque produit</a:t>
            </a:r>
          </a:p>
        </p:txBody>
      </p:sp>
      <p:sp>
        <p:nvSpPr>
          <p:cNvPr name="TextBox 22" id="22"/>
          <p:cNvSpPr txBox="true"/>
          <p:nvPr/>
        </p:nvSpPr>
        <p:spPr>
          <a:xfrm rot="0">
            <a:off x="9404356" y="6197346"/>
            <a:ext cx="3327669" cy="251802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TechStore intègre des mécanismes de cryptage et des protocoles de paiement sécurisés pour protéger les informations personnelles et financières des utilisateurs. </a:t>
            </a:r>
          </a:p>
        </p:txBody>
      </p:sp>
      <p:sp>
        <p:nvSpPr>
          <p:cNvPr name="TextBox 23" id="23"/>
          <p:cNvSpPr txBox="true"/>
          <p:nvPr/>
        </p:nvSpPr>
        <p:spPr>
          <a:xfrm rot="0">
            <a:off x="13493129" y="5835396"/>
            <a:ext cx="3327669" cy="287997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La plateforme n’est pas seulement destinée aux clients : elle permet également aux administrateurs de suivre les ventes, gérer les stocks et analyser les performances des produits.</a:t>
            </a:r>
          </a:p>
        </p:txBody>
      </p:sp>
      <p:sp>
        <p:nvSpPr>
          <p:cNvPr name="TextBox 24" id="24"/>
          <p:cNvSpPr txBox="true"/>
          <p:nvPr/>
        </p:nvSpPr>
        <p:spPr>
          <a:xfrm rot="0">
            <a:off x="6211474" y="4012518"/>
            <a:ext cx="2010421" cy="27213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D7DD"/>
        </a:solidFill>
      </p:bgPr>
    </p:bg>
    <p:spTree>
      <p:nvGrpSpPr>
        <p:cNvPr id="1" name=""/>
        <p:cNvGrpSpPr/>
        <p:nvPr/>
      </p:nvGrpSpPr>
      <p:grpSpPr>
        <a:xfrm>
          <a:off x="0" y="0"/>
          <a:ext cx="0" cy="0"/>
          <a:chOff x="0" y="0"/>
          <a:chExt cx="0" cy="0"/>
        </a:xfrm>
      </p:grpSpPr>
      <p:sp>
        <p:nvSpPr>
          <p:cNvPr name="Freeform 2" id="2"/>
          <p:cNvSpPr/>
          <p:nvPr/>
        </p:nvSpPr>
        <p:spPr>
          <a:xfrm flipH="false" flipV="false" rot="0">
            <a:off x="0" y="287312"/>
            <a:ext cx="12677334" cy="5371174"/>
          </a:xfrm>
          <a:custGeom>
            <a:avLst/>
            <a:gdLst/>
            <a:ahLst/>
            <a:cxnLst/>
            <a:rect r="r" b="b" t="t" l="l"/>
            <a:pathLst>
              <a:path h="5371174" w="12677334">
                <a:moveTo>
                  <a:pt x="0" y="0"/>
                </a:moveTo>
                <a:lnTo>
                  <a:pt x="12677334" y="0"/>
                </a:lnTo>
                <a:lnTo>
                  <a:pt x="12677334" y="5371175"/>
                </a:lnTo>
                <a:lnTo>
                  <a:pt x="0" y="5371175"/>
                </a:lnTo>
                <a:lnTo>
                  <a:pt x="0" y="0"/>
                </a:lnTo>
                <a:close/>
              </a:path>
            </a:pathLst>
          </a:custGeom>
          <a:blipFill>
            <a:blip r:embed="rId2"/>
            <a:stretch>
              <a:fillRect l="0" t="-745" r="0" b="-745"/>
            </a:stretch>
          </a:blipFill>
        </p:spPr>
      </p:sp>
      <p:sp>
        <p:nvSpPr>
          <p:cNvPr name="Freeform 3" id="3"/>
          <p:cNvSpPr/>
          <p:nvPr/>
        </p:nvSpPr>
        <p:spPr>
          <a:xfrm flipH="false" flipV="false" rot="0">
            <a:off x="6158945" y="5921423"/>
            <a:ext cx="12129055" cy="4235715"/>
          </a:xfrm>
          <a:custGeom>
            <a:avLst/>
            <a:gdLst/>
            <a:ahLst/>
            <a:cxnLst/>
            <a:rect r="r" b="b" t="t" l="l"/>
            <a:pathLst>
              <a:path h="4235715" w="12129055">
                <a:moveTo>
                  <a:pt x="0" y="0"/>
                </a:moveTo>
                <a:lnTo>
                  <a:pt x="12129055" y="0"/>
                </a:lnTo>
                <a:lnTo>
                  <a:pt x="12129055" y="4235715"/>
                </a:lnTo>
                <a:lnTo>
                  <a:pt x="0" y="4235715"/>
                </a:lnTo>
                <a:lnTo>
                  <a:pt x="0" y="0"/>
                </a:lnTo>
                <a:close/>
              </a:path>
            </a:pathLst>
          </a:custGeom>
          <a:blipFill>
            <a:blip r:embed="rId3"/>
            <a:stretch>
              <a:fillRect l="-15811" t="0" r="-15351" b="0"/>
            </a:stretch>
          </a:blipFill>
        </p:spPr>
      </p:sp>
      <p:sp>
        <p:nvSpPr>
          <p:cNvPr name="TextBox 4" id="4"/>
          <p:cNvSpPr txBox="true"/>
          <p:nvPr/>
        </p:nvSpPr>
        <p:spPr>
          <a:xfrm rot="0">
            <a:off x="808419" y="6077501"/>
            <a:ext cx="4529970" cy="3805448"/>
          </a:xfrm>
          <a:prstGeom prst="rect">
            <a:avLst/>
          </a:prstGeom>
        </p:spPr>
        <p:txBody>
          <a:bodyPr anchor="t" rtlCol="false" tIns="0" lIns="0" bIns="0" rIns="0">
            <a:spAutoFit/>
          </a:bodyPr>
          <a:lstStyle/>
          <a:p>
            <a:pPr algn="ctr">
              <a:lnSpc>
                <a:spcPts val="3779"/>
              </a:lnSpc>
            </a:pPr>
            <a:r>
              <a:rPr lang="en-US" sz="2519">
                <a:solidFill>
                  <a:srgbClr val="040D1F"/>
                </a:solidFill>
                <a:latin typeface="Gotham"/>
                <a:ea typeface="Gotham"/>
                <a:cs typeface="Gotham"/>
                <a:sym typeface="Gotham"/>
              </a:rPr>
              <a:t>1-  📊 Dashboard</a:t>
            </a:r>
          </a:p>
          <a:p>
            <a:pPr algn="ctr">
              <a:lnSpc>
                <a:spcPts val="3329"/>
              </a:lnSpc>
            </a:pPr>
            <a:r>
              <a:rPr lang="en-US" sz="2219">
                <a:solidFill>
                  <a:srgbClr val="040D1F"/>
                </a:solidFill>
                <a:latin typeface="Gotham"/>
                <a:ea typeface="Gotham"/>
                <a:cs typeface="Gotham"/>
                <a:sym typeface="Gotham"/>
              </a:rPr>
              <a:t> Cette partie représente le tableau de bord de l’application </a:t>
            </a:r>
            <a:r>
              <a:rPr lang="en-US" b="true" sz="2219" u="sng">
                <a:solidFill>
                  <a:srgbClr val="040D1F"/>
                </a:solidFill>
                <a:latin typeface="Gotham Bold"/>
                <a:ea typeface="Gotham Bold"/>
                <a:cs typeface="Gotham Bold"/>
                <a:sym typeface="Gotham Bold"/>
              </a:rPr>
              <a:t>TechStore.</a:t>
            </a:r>
          </a:p>
          <a:p>
            <a:pPr algn="ctr" marL="0" indent="0" lvl="0">
              <a:lnSpc>
                <a:spcPts val="3329"/>
              </a:lnSpc>
              <a:spcBef>
                <a:spcPct val="0"/>
              </a:spcBef>
            </a:pPr>
            <a:r>
              <a:rPr lang="en-US" sz="2219">
                <a:solidFill>
                  <a:srgbClr val="040D1F"/>
                </a:solidFill>
                <a:latin typeface="Gotham"/>
                <a:ea typeface="Gotham"/>
                <a:cs typeface="Gotham"/>
                <a:sym typeface="Gotham"/>
              </a:rPr>
              <a:t> Elle affiche les statistiques générales du magasin ainsi que des graphiques pour visualiser les produits et le stock par catégorie.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7DD"/>
        </a:solidFill>
      </p:bgPr>
    </p:bg>
    <p:spTree>
      <p:nvGrpSpPr>
        <p:cNvPr id="1" name=""/>
        <p:cNvGrpSpPr/>
        <p:nvPr/>
      </p:nvGrpSpPr>
      <p:grpSpPr>
        <a:xfrm>
          <a:off x="0" y="0"/>
          <a:ext cx="0" cy="0"/>
          <a:chOff x="0" y="0"/>
          <a:chExt cx="0" cy="0"/>
        </a:xfrm>
      </p:grpSpPr>
      <p:sp>
        <p:nvSpPr>
          <p:cNvPr name="Freeform 2" id="2"/>
          <p:cNvSpPr/>
          <p:nvPr/>
        </p:nvSpPr>
        <p:spPr>
          <a:xfrm flipH="false" flipV="false" rot="0">
            <a:off x="2835004" y="2826560"/>
            <a:ext cx="15037773" cy="7218131"/>
          </a:xfrm>
          <a:custGeom>
            <a:avLst/>
            <a:gdLst/>
            <a:ahLst/>
            <a:cxnLst/>
            <a:rect r="r" b="b" t="t" l="l"/>
            <a:pathLst>
              <a:path h="7218131" w="15037773">
                <a:moveTo>
                  <a:pt x="0" y="0"/>
                </a:moveTo>
                <a:lnTo>
                  <a:pt x="15037772" y="0"/>
                </a:lnTo>
                <a:lnTo>
                  <a:pt x="15037772" y="7218131"/>
                </a:lnTo>
                <a:lnTo>
                  <a:pt x="0" y="7218131"/>
                </a:lnTo>
                <a:lnTo>
                  <a:pt x="0" y="0"/>
                </a:lnTo>
                <a:close/>
              </a:path>
            </a:pathLst>
          </a:custGeom>
          <a:blipFill>
            <a:blip r:embed="rId2"/>
            <a:stretch>
              <a:fillRect l="0" t="0" r="0" b="0"/>
            </a:stretch>
          </a:blipFill>
        </p:spPr>
      </p:sp>
      <p:sp>
        <p:nvSpPr>
          <p:cNvPr name="TextBox 3" id="3"/>
          <p:cNvSpPr txBox="true"/>
          <p:nvPr/>
        </p:nvSpPr>
        <p:spPr>
          <a:xfrm rot="0">
            <a:off x="235689" y="461657"/>
            <a:ext cx="12856590" cy="1765193"/>
          </a:xfrm>
          <a:prstGeom prst="rect">
            <a:avLst/>
          </a:prstGeom>
        </p:spPr>
        <p:txBody>
          <a:bodyPr anchor="t" rtlCol="false" tIns="0" lIns="0" bIns="0" rIns="0">
            <a:spAutoFit/>
          </a:bodyPr>
          <a:lstStyle/>
          <a:p>
            <a:pPr algn="ctr">
              <a:lnSpc>
                <a:spcPts val="3779"/>
              </a:lnSpc>
            </a:pPr>
            <a:r>
              <a:rPr lang="en-US" sz="2519">
                <a:solidFill>
                  <a:srgbClr val="040D1F"/>
                </a:solidFill>
                <a:latin typeface="Gotham"/>
                <a:ea typeface="Gotham"/>
                <a:cs typeface="Gotham"/>
                <a:sym typeface="Gotham"/>
              </a:rPr>
              <a:t>2- 📦  Gestion des produits </a:t>
            </a:r>
          </a:p>
          <a:p>
            <a:pPr algn="ctr">
              <a:lnSpc>
                <a:spcPts val="3479"/>
              </a:lnSpc>
            </a:pPr>
            <a:r>
              <a:rPr lang="en-US" sz="2319">
                <a:solidFill>
                  <a:srgbClr val="040D1F"/>
                </a:solidFill>
                <a:latin typeface="Gotham"/>
                <a:ea typeface="Gotham"/>
                <a:cs typeface="Gotham"/>
                <a:sym typeface="Gotham"/>
              </a:rPr>
              <a:t>Cette interface permet la gestion des produits du magasin.</a:t>
            </a:r>
          </a:p>
          <a:p>
            <a:pPr algn="ctr">
              <a:lnSpc>
                <a:spcPts val="3479"/>
              </a:lnSpc>
            </a:pPr>
            <a:r>
              <a:rPr lang="en-US" sz="2319">
                <a:solidFill>
                  <a:srgbClr val="040D1F"/>
                </a:solidFill>
                <a:latin typeface="Gotham"/>
                <a:ea typeface="Gotham"/>
                <a:cs typeface="Gotham"/>
                <a:sym typeface="Gotham"/>
              </a:rPr>
              <a:t> L’administrateur peut consulter la liste des produits avec leur prix, stock et catégorie.</a:t>
            </a:r>
          </a:p>
          <a:p>
            <a:pPr algn="ctr" marL="0" indent="0" lvl="0">
              <a:lnSpc>
                <a:spcPts val="3479"/>
              </a:lnSpc>
              <a:spcBef>
                <a:spcPct val="0"/>
              </a:spcBef>
            </a:pPr>
            <a:r>
              <a:rPr lang="en-US" sz="2319">
                <a:solidFill>
                  <a:srgbClr val="040D1F"/>
                </a:solidFill>
                <a:latin typeface="Gotham"/>
                <a:ea typeface="Gotham"/>
                <a:cs typeface="Gotham"/>
                <a:sym typeface="Gotham"/>
              </a:rPr>
              <a:t> Il est possible de rechercher, trier, ajouter, modifier ou supprimer un produit.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157104" y="583516"/>
            <a:ext cx="10769803" cy="6219561"/>
          </a:xfrm>
          <a:custGeom>
            <a:avLst/>
            <a:gdLst/>
            <a:ahLst/>
            <a:cxnLst/>
            <a:rect r="r" b="b" t="t" l="l"/>
            <a:pathLst>
              <a:path h="6219561" w="10769803">
                <a:moveTo>
                  <a:pt x="0" y="0"/>
                </a:moveTo>
                <a:lnTo>
                  <a:pt x="10769803" y="0"/>
                </a:lnTo>
                <a:lnTo>
                  <a:pt x="10769803" y="6219561"/>
                </a:lnTo>
                <a:lnTo>
                  <a:pt x="0" y="6219561"/>
                </a:lnTo>
                <a:lnTo>
                  <a:pt x="0" y="0"/>
                </a:lnTo>
                <a:close/>
              </a:path>
            </a:pathLst>
          </a:custGeom>
          <a:blipFill>
            <a:blip r:embed="rId2"/>
            <a:stretch>
              <a:fillRect l="0" t="0" r="0" b="0"/>
            </a:stretch>
          </a:blipFill>
        </p:spPr>
      </p:sp>
      <p:sp>
        <p:nvSpPr>
          <p:cNvPr name="Freeform 3" id="3"/>
          <p:cNvSpPr/>
          <p:nvPr/>
        </p:nvSpPr>
        <p:spPr>
          <a:xfrm flipH="false" flipV="false" rot="0">
            <a:off x="5087208" y="7399495"/>
            <a:ext cx="13047878" cy="2277339"/>
          </a:xfrm>
          <a:custGeom>
            <a:avLst/>
            <a:gdLst/>
            <a:ahLst/>
            <a:cxnLst/>
            <a:rect r="r" b="b" t="t" l="l"/>
            <a:pathLst>
              <a:path h="2277339" w="13047878">
                <a:moveTo>
                  <a:pt x="0" y="0"/>
                </a:moveTo>
                <a:lnTo>
                  <a:pt x="13047878" y="0"/>
                </a:lnTo>
                <a:lnTo>
                  <a:pt x="13047878" y="2277339"/>
                </a:lnTo>
                <a:lnTo>
                  <a:pt x="0" y="2277339"/>
                </a:lnTo>
                <a:lnTo>
                  <a:pt x="0" y="0"/>
                </a:lnTo>
                <a:close/>
              </a:path>
            </a:pathLst>
          </a:custGeom>
          <a:blipFill>
            <a:blip r:embed="rId3"/>
            <a:stretch>
              <a:fillRect l="0" t="-3713" r="0" b="-3713"/>
            </a:stretch>
          </a:blipFill>
        </p:spPr>
      </p:sp>
      <p:sp>
        <p:nvSpPr>
          <p:cNvPr name="Freeform 4" id="4"/>
          <p:cNvSpPr/>
          <p:nvPr/>
        </p:nvSpPr>
        <p:spPr>
          <a:xfrm flipH="false" flipV="false" rot="-1882193">
            <a:off x="11263744" y="3464335"/>
            <a:ext cx="1311592" cy="4114800"/>
          </a:xfrm>
          <a:custGeom>
            <a:avLst/>
            <a:gdLst/>
            <a:ahLst/>
            <a:cxnLst/>
            <a:rect r="r" b="b" t="t" l="l"/>
            <a:pathLst>
              <a:path h="4114800" w="1311592">
                <a:moveTo>
                  <a:pt x="0" y="0"/>
                </a:moveTo>
                <a:lnTo>
                  <a:pt x="1311592" y="0"/>
                </a:lnTo>
                <a:lnTo>
                  <a:pt x="131159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295074" y="1121350"/>
            <a:ext cx="6840011" cy="3701383"/>
          </a:xfrm>
          <a:prstGeom prst="rect">
            <a:avLst/>
          </a:prstGeom>
        </p:spPr>
        <p:txBody>
          <a:bodyPr anchor="t" rtlCol="false" tIns="0" lIns="0" bIns="0" rIns="0">
            <a:spAutoFit/>
          </a:bodyPr>
          <a:lstStyle/>
          <a:p>
            <a:pPr algn="ctr">
              <a:lnSpc>
                <a:spcPts val="3305"/>
              </a:lnSpc>
            </a:pPr>
            <a:r>
              <a:rPr lang="en-US" sz="2203">
                <a:solidFill>
                  <a:srgbClr val="040D1F"/>
                </a:solidFill>
                <a:latin typeface="Gotham"/>
                <a:ea typeface="Gotham"/>
                <a:cs typeface="Gotham"/>
                <a:sym typeface="Gotham"/>
              </a:rPr>
              <a:t>2- 📦  Gestion des produits </a:t>
            </a:r>
          </a:p>
          <a:p>
            <a:pPr algn="ctr">
              <a:lnSpc>
                <a:spcPts val="3305"/>
              </a:lnSpc>
            </a:pPr>
            <a:r>
              <a:rPr lang="en-US" sz="2203">
                <a:solidFill>
                  <a:srgbClr val="040D1F"/>
                </a:solidFill>
                <a:latin typeface="Gotham"/>
                <a:ea typeface="Gotham"/>
                <a:cs typeface="Gotham"/>
                <a:sym typeface="Gotham"/>
              </a:rPr>
              <a:t>Après l’ajout d’un produit via le formulaire, celui-ci apparaît automatiquement dans la liste des produits.</a:t>
            </a:r>
          </a:p>
          <a:p>
            <a:pPr algn="ctr">
              <a:lnSpc>
                <a:spcPts val="3305"/>
              </a:lnSpc>
            </a:pPr>
            <a:r>
              <a:rPr lang="en-US" sz="2203">
                <a:solidFill>
                  <a:srgbClr val="040D1F"/>
                </a:solidFill>
                <a:latin typeface="Gotham"/>
                <a:ea typeface="Gotham"/>
                <a:cs typeface="Gotham"/>
                <a:sym typeface="Gotham"/>
              </a:rPr>
              <a:t> Cette fonctionnalité permet à l’administrateur de vérifier rapidement les informations du produit et de le gérer (voir, modifier ou supprimer).</a:t>
            </a:r>
          </a:p>
          <a:p>
            <a:pPr algn="ctr" marL="0" indent="0" lvl="0">
              <a:lnSpc>
                <a:spcPts val="304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0" y="574847"/>
            <a:ext cx="11301259" cy="2969440"/>
          </a:xfrm>
          <a:custGeom>
            <a:avLst/>
            <a:gdLst/>
            <a:ahLst/>
            <a:cxnLst/>
            <a:rect r="r" b="b" t="t" l="l"/>
            <a:pathLst>
              <a:path h="2969440" w="11301259">
                <a:moveTo>
                  <a:pt x="0" y="0"/>
                </a:moveTo>
                <a:lnTo>
                  <a:pt x="11301259" y="0"/>
                </a:lnTo>
                <a:lnTo>
                  <a:pt x="11301259" y="2969440"/>
                </a:lnTo>
                <a:lnTo>
                  <a:pt x="0" y="2969440"/>
                </a:lnTo>
                <a:lnTo>
                  <a:pt x="0" y="0"/>
                </a:lnTo>
                <a:close/>
              </a:path>
            </a:pathLst>
          </a:custGeom>
          <a:blipFill>
            <a:blip r:embed="rId2"/>
            <a:stretch>
              <a:fillRect l="0" t="0" r="0" b="-47476"/>
            </a:stretch>
          </a:blipFill>
        </p:spPr>
      </p:sp>
      <p:sp>
        <p:nvSpPr>
          <p:cNvPr name="Freeform 3" id="3"/>
          <p:cNvSpPr/>
          <p:nvPr/>
        </p:nvSpPr>
        <p:spPr>
          <a:xfrm flipH="false" flipV="false" rot="0">
            <a:off x="7359405" y="4098683"/>
            <a:ext cx="10928595" cy="6188317"/>
          </a:xfrm>
          <a:custGeom>
            <a:avLst/>
            <a:gdLst/>
            <a:ahLst/>
            <a:cxnLst/>
            <a:rect r="r" b="b" t="t" l="l"/>
            <a:pathLst>
              <a:path h="6188317" w="10928595">
                <a:moveTo>
                  <a:pt x="0" y="0"/>
                </a:moveTo>
                <a:lnTo>
                  <a:pt x="10928595" y="0"/>
                </a:lnTo>
                <a:lnTo>
                  <a:pt x="10928595" y="6188317"/>
                </a:lnTo>
                <a:lnTo>
                  <a:pt x="0" y="6188317"/>
                </a:lnTo>
                <a:lnTo>
                  <a:pt x="0" y="0"/>
                </a:lnTo>
                <a:close/>
              </a:path>
            </a:pathLst>
          </a:custGeom>
          <a:blipFill>
            <a:blip r:embed="rId3"/>
            <a:stretch>
              <a:fillRect l="0" t="0" r="0" b="0"/>
            </a:stretch>
          </a:blipFill>
        </p:spPr>
      </p:sp>
      <p:sp>
        <p:nvSpPr>
          <p:cNvPr name="TextBox 4" id="4"/>
          <p:cNvSpPr txBox="true"/>
          <p:nvPr/>
        </p:nvSpPr>
        <p:spPr>
          <a:xfrm rot="0">
            <a:off x="11785877" y="1267478"/>
            <a:ext cx="6363191" cy="1898082"/>
          </a:xfrm>
          <a:prstGeom prst="rect">
            <a:avLst/>
          </a:prstGeom>
        </p:spPr>
        <p:txBody>
          <a:bodyPr anchor="t" rtlCol="false" tIns="0" lIns="0" bIns="0" rIns="0">
            <a:spAutoFit/>
          </a:bodyPr>
          <a:lstStyle/>
          <a:p>
            <a:pPr algn="ctr">
              <a:lnSpc>
                <a:spcPts val="3074"/>
              </a:lnSpc>
            </a:pPr>
            <a:r>
              <a:rPr lang="en-US" sz="2049">
                <a:solidFill>
                  <a:srgbClr val="040D1F"/>
                </a:solidFill>
                <a:latin typeface="Gotham"/>
                <a:ea typeface="Gotham"/>
                <a:cs typeface="Gotham"/>
                <a:sym typeface="Gotham"/>
              </a:rPr>
              <a:t>3- 📂 Gestion des catégories </a:t>
            </a:r>
          </a:p>
          <a:p>
            <a:pPr algn="ctr">
              <a:lnSpc>
                <a:spcPts val="3074"/>
              </a:lnSpc>
            </a:pPr>
            <a:r>
              <a:rPr lang="en-US" sz="2049">
                <a:solidFill>
                  <a:srgbClr val="040D1F"/>
                </a:solidFill>
                <a:latin typeface="Gotham"/>
                <a:ea typeface="Gotham"/>
                <a:cs typeface="Gotham"/>
                <a:sym typeface="Gotham"/>
              </a:rPr>
              <a:t>Cette interface permet d’ajouter, d’afficher et de supprimer facilement les catégories des produits.</a:t>
            </a:r>
          </a:p>
          <a:p>
            <a:pPr algn="ctr" marL="0" indent="0" lvl="0">
              <a:lnSpc>
                <a:spcPts val="2830"/>
              </a:lnSpc>
              <a:spcBef>
                <a:spcPct val="0"/>
              </a:spcBef>
            </a:pPr>
          </a:p>
        </p:txBody>
      </p:sp>
      <p:sp>
        <p:nvSpPr>
          <p:cNvPr name="TextBox 5" id="5"/>
          <p:cNvSpPr txBox="true"/>
          <p:nvPr/>
        </p:nvSpPr>
        <p:spPr>
          <a:xfrm rot="0">
            <a:off x="291315" y="5796829"/>
            <a:ext cx="6363191" cy="2725350"/>
          </a:xfrm>
          <a:prstGeom prst="rect">
            <a:avLst/>
          </a:prstGeom>
        </p:spPr>
        <p:txBody>
          <a:bodyPr anchor="t" rtlCol="false" tIns="0" lIns="0" bIns="0" rIns="0">
            <a:spAutoFit/>
          </a:bodyPr>
          <a:lstStyle/>
          <a:p>
            <a:pPr algn="ctr">
              <a:lnSpc>
                <a:spcPts val="3074"/>
              </a:lnSpc>
            </a:pPr>
            <a:r>
              <a:rPr lang="en-US" sz="2049">
                <a:solidFill>
                  <a:srgbClr val="040D1F"/>
                </a:solidFill>
                <a:latin typeface="Gotham"/>
                <a:ea typeface="Gotham"/>
                <a:cs typeface="Gotham"/>
                <a:sym typeface="Gotham"/>
              </a:rPr>
              <a:t>4- 🔗 API Intégration</a:t>
            </a:r>
          </a:p>
          <a:p>
            <a:pPr algn="ctr">
              <a:lnSpc>
                <a:spcPts val="3224"/>
              </a:lnSpc>
            </a:pPr>
            <a:r>
              <a:rPr lang="en-US" sz="2149">
                <a:solidFill>
                  <a:srgbClr val="040D1F"/>
                </a:solidFill>
                <a:latin typeface="Gotham"/>
                <a:ea typeface="Gotham"/>
                <a:cs typeface="Gotham"/>
                <a:sym typeface="Gotham"/>
              </a:rPr>
              <a:t>Cette section permet d’importer en un clic des produits depuis une API externe, avec affichage automatique des articles, de leur prix et du nombre total chargé dans </a:t>
            </a:r>
            <a:r>
              <a:rPr lang="en-US" b="true" sz="2149" u="sng">
                <a:solidFill>
                  <a:srgbClr val="040D1F"/>
                </a:solidFill>
                <a:latin typeface="Gotham Bold"/>
                <a:ea typeface="Gotham Bold"/>
                <a:cs typeface="Gotham Bold"/>
                <a:sym typeface="Gotham Bold"/>
              </a:rPr>
              <a:t>TechStore.</a:t>
            </a:r>
          </a:p>
          <a:p>
            <a:pPr algn="ctr" marL="0" indent="0" lvl="0">
              <a:lnSpc>
                <a:spcPts val="283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161270" y="-645435"/>
            <a:ext cx="18126730" cy="11961135"/>
          </a:xfrm>
          <a:custGeom>
            <a:avLst/>
            <a:gdLst/>
            <a:ahLst/>
            <a:cxnLst/>
            <a:rect r="r" b="b" t="t" l="l"/>
            <a:pathLst>
              <a:path h="11961135" w="18126730">
                <a:moveTo>
                  <a:pt x="0" y="0"/>
                </a:moveTo>
                <a:lnTo>
                  <a:pt x="18126730" y="0"/>
                </a:lnTo>
                <a:lnTo>
                  <a:pt x="18126730" y="11961135"/>
                </a:lnTo>
                <a:lnTo>
                  <a:pt x="0" y="11961135"/>
                </a:lnTo>
                <a:lnTo>
                  <a:pt x="0" y="0"/>
                </a:lnTo>
                <a:close/>
              </a:path>
            </a:pathLst>
          </a:custGeom>
          <a:blipFill>
            <a:blip r:embed="rId2"/>
            <a:stretch>
              <a:fillRect l="-1356" t="-2809" r="-467" b="0"/>
            </a:stretch>
          </a:blipFill>
        </p:spPr>
      </p:sp>
      <p:grpSp>
        <p:nvGrpSpPr>
          <p:cNvPr name="Group 3" id="3"/>
          <p:cNvGrpSpPr/>
          <p:nvPr/>
        </p:nvGrpSpPr>
        <p:grpSpPr>
          <a:xfrm rot="0">
            <a:off x="1422282" y="1674135"/>
            <a:ext cx="16157327" cy="6938730"/>
            <a:chOff x="0" y="0"/>
            <a:chExt cx="4255428" cy="1827484"/>
          </a:xfrm>
        </p:grpSpPr>
        <p:sp>
          <p:nvSpPr>
            <p:cNvPr name="Freeform 4" id="4"/>
            <p:cNvSpPr/>
            <p:nvPr/>
          </p:nvSpPr>
          <p:spPr>
            <a:xfrm flipH="false" flipV="false" rot="0">
              <a:off x="0" y="0"/>
              <a:ext cx="4255428" cy="1827484"/>
            </a:xfrm>
            <a:custGeom>
              <a:avLst/>
              <a:gdLst/>
              <a:ahLst/>
              <a:cxnLst/>
              <a:rect r="r" b="b" t="t" l="l"/>
              <a:pathLst>
                <a:path h="1827484" w="4255428">
                  <a:moveTo>
                    <a:pt x="0" y="0"/>
                  </a:moveTo>
                  <a:lnTo>
                    <a:pt x="4255428" y="0"/>
                  </a:lnTo>
                  <a:lnTo>
                    <a:pt x="4255428" y="1827484"/>
                  </a:lnTo>
                  <a:lnTo>
                    <a:pt x="0" y="1827484"/>
                  </a:lnTo>
                  <a:close/>
                </a:path>
              </a:pathLst>
            </a:custGeom>
            <a:solidFill>
              <a:srgbClr val="E6DDDA">
                <a:alpha val="80784"/>
              </a:srgbClr>
            </a:solidFill>
          </p:spPr>
        </p:sp>
        <p:sp>
          <p:nvSpPr>
            <p:cNvPr name="TextBox 5" id="5"/>
            <p:cNvSpPr txBox="true"/>
            <p:nvPr/>
          </p:nvSpPr>
          <p:spPr>
            <a:xfrm>
              <a:off x="0" y="-38100"/>
              <a:ext cx="4255428" cy="1865584"/>
            </a:xfrm>
            <a:prstGeom prst="rect">
              <a:avLst/>
            </a:prstGeom>
          </p:spPr>
          <p:txBody>
            <a:bodyPr anchor="ctr" rtlCol="false" tIns="50800" lIns="50800" bIns="50800" rIns="50800"/>
            <a:lstStyle/>
            <a:p>
              <a:pPr algn="ctr">
                <a:lnSpc>
                  <a:spcPts val="3079"/>
                </a:lnSpc>
              </a:pPr>
              <a:r>
                <a:rPr lang="en-US" sz="2199">
                  <a:solidFill>
                    <a:srgbClr val="000000">
                      <a:alpha val="80784"/>
                    </a:srgbClr>
                  </a:solidFill>
                  <a:latin typeface="Open Sans"/>
                  <a:ea typeface="Open Sans"/>
                  <a:cs typeface="Open Sans"/>
                  <a:sym typeface="Open Sans"/>
                </a:rPr>
                <a:t>En conclusion, le projet TechStore Dashboard illustre parfaitement comment les technologies web fondamentales - HTML5, CSS3 et JavaScript avec manipulation du DOM - peuvent être utilisées pour créer une application professionnelle et performante. Ce projet a permis de développer une solution complète de gestion de catalogue produits, intégrant des fonctionnalités avancées telles que la recherche en temps réel, la visualisation de données par graphiques interactifs, et l'intégration d'APIs externes. Au-delà de l'aspect fonctionnel, ce travail démontre une maîtrise approfondie des concepts fondamentaux du développement front-end : manipulation native du DOM, gestion d'événements, programmation orientée objet et architecture modulaire. L'application offre une base solide et évolutive qui pourrait être enrichie par l'ajout d'un backend pour la persistance des données, un système d'authentification pour sécuriser l'accès, ou encore des fonctionnalités analytiques plus avancées. Ce projet constitue ainsi une démonstration concrète des compétences acquises en développement web et représente une réalisation valorisable dans un portfolio professionnel, prouvant qu'il est possible de créer des applications modernes et efficaces en maîtrisant les fondamentaux du web.</a:t>
              </a:r>
            </a:p>
            <a:p>
              <a:pPr algn="ctr">
                <a:lnSpc>
                  <a:spcPts val="3079"/>
                </a:lnSpc>
              </a:pPr>
            </a:p>
            <a:p>
              <a:pPr algn="ctr">
                <a:lnSpc>
                  <a:spcPts val="2659"/>
                </a:lnSpc>
                <a:spcBef>
                  <a:spcPct val="0"/>
                </a:spcBef>
              </a:pPr>
            </a:p>
          </p:txBody>
        </p:sp>
      </p:grpSp>
      <p:sp>
        <p:nvSpPr>
          <p:cNvPr name="TextBox 6" id="6"/>
          <p:cNvSpPr txBox="true"/>
          <p:nvPr/>
        </p:nvSpPr>
        <p:spPr>
          <a:xfrm rot="0">
            <a:off x="-3420975" y="952500"/>
            <a:ext cx="16230600" cy="2476500"/>
          </a:xfrm>
          <a:prstGeom prst="rect">
            <a:avLst/>
          </a:prstGeom>
        </p:spPr>
        <p:txBody>
          <a:bodyPr anchor="t" rtlCol="false" tIns="0" lIns="0" bIns="0" rIns="0">
            <a:spAutoFit/>
          </a:bodyPr>
          <a:lstStyle/>
          <a:p>
            <a:pPr algn="ctr">
              <a:lnSpc>
                <a:spcPts val="9480"/>
              </a:lnSpc>
            </a:pPr>
            <a:r>
              <a:rPr lang="en-US" b="true" sz="7900" i="true">
                <a:solidFill>
                  <a:srgbClr val="FFFFFF"/>
                </a:solidFill>
                <a:latin typeface="Migra Ultra-Bold Italics"/>
                <a:ea typeface="Migra Ultra-Bold Italics"/>
                <a:cs typeface="Migra Ultra-Bold Italics"/>
                <a:sym typeface="Migra Ultra-Bold Italics"/>
              </a:rPr>
              <a:t>Conclusion</a:t>
            </a:r>
          </a:p>
          <a:p>
            <a:pPr algn="ctr" marL="0" indent="0" lvl="0">
              <a:lnSpc>
                <a:spcPts val="94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DAG9Mv92Zpg</dc:identifier>
  <dcterms:modified xsi:type="dcterms:W3CDTF">2011-08-01T06:04:30Z</dcterms:modified>
  <cp:revision>1</cp:revision>
  <dc:title>Réalisé par: Safa Hloul , Zineb Makboul Projet en : langage C. Encadré par: Pr. Ait Bennacer sara</dc:title>
</cp:coreProperties>
</file>